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0"/>
  </p:notesMasterIdLst>
  <p:handoutMasterIdLst>
    <p:handoutMasterId r:id="rId31"/>
  </p:handoutMasterIdLst>
  <p:sldIdLst>
    <p:sldId id="1243" r:id="rId2"/>
    <p:sldId id="415" r:id="rId3"/>
    <p:sldId id="860" r:id="rId4"/>
    <p:sldId id="861" r:id="rId5"/>
    <p:sldId id="862" r:id="rId6"/>
    <p:sldId id="419" r:id="rId7"/>
    <p:sldId id="257" r:id="rId8"/>
    <p:sldId id="263" r:id="rId9"/>
    <p:sldId id="420" r:id="rId10"/>
    <p:sldId id="863" r:id="rId11"/>
    <p:sldId id="422" r:id="rId12"/>
    <p:sldId id="864" r:id="rId13"/>
    <p:sldId id="865" r:id="rId14"/>
    <p:sldId id="866" r:id="rId15"/>
    <p:sldId id="424" r:id="rId16"/>
    <p:sldId id="867" r:id="rId17"/>
    <p:sldId id="868" r:id="rId18"/>
    <p:sldId id="426" r:id="rId19"/>
    <p:sldId id="427" r:id="rId20"/>
    <p:sldId id="1270" r:id="rId21"/>
    <p:sldId id="869" r:id="rId22"/>
    <p:sldId id="428" r:id="rId23"/>
    <p:sldId id="430" r:id="rId24"/>
    <p:sldId id="870" r:id="rId25"/>
    <p:sldId id="871" r:id="rId26"/>
    <p:sldId id="872" r:id="rId27"/>
    <p:sldId id="1271" r:id="rId28"/>
    <p:sldId id="434" r:id="rId29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BEF64F-37D0-4E24-B3B7-FCE52B8B17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Book Of Revelation (19)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8FC7FD-ED71-4490-9CA0-3B83B6C5F26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7/5/2020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ED6FB3-587A-4B91-8837-7CBABE74E40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C5F6C3-854E-4527-8DA8-A8D4A89B71D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5A64F97-94D6-445D-BBA3-9D0527F32A43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846313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Book Of Revelation (19)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7/5/2020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7F97174-D2B7-410D-9D89-545ED882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0177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6612">
              <a:defRPr/>
            </a:pPr>
            <a:fld id="{07D164D8-F286-4717-8340-2B6D599085F9}" type="slidenum">
              <a:rPr lang="en-US">
                <a:solidFill>
                  <a:prstClr val="black"/>
                </a:solidFill>
                <a:latin typeface="Calibri"/>
              </a:rPr>
              <a:pPr defTabSz="966612">
                <a:defRPr/>
              </a:pPr>
              <a:t>7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3D280A-7C92-446C-A432-41FC8483B55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7/5/2020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3EA4DE-B305-4EC0-8F8E-7B7DFDF93BB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D582B181-C144-48EA-AB89-CF94071EBB4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Book Of Revelation (19)</a:t>
            </a:r>
          </a:p>
        </p:txBody>
      </p:sp>
    </p:spTree>
    <p:extLst>
      <p:ext uri="{BB962C8B-B14F-4D97-AF65-F5344CB8AC3E}">
        <p14:creationId xmlns:p14="http://schemas.microsoft.com/office/powerpoint/2010/main" val="2426232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85372" indent="-302066">
              <a:defRPr>
                <a:solidFill>
                  <a:schemeClr val="tx1"/>
                </a:solidFill>
                <a:latin typeface="Arial" charset="0"/>
              </a:defRPr>
            </a:lvl2pPr>
            <a:lvl3pPr marL="1208265" indent="-241653">
              <a:defRPr>
                <a:solidFill>
                  <a:schemeClr val="tx1"/>
                </a:solidFill>
                <a:latin typeface="Arial" charset="0"/>
              </a:defRPr>
            </a:lvl3pPr>
            <a:lvl4pPr marL="1691571" indent="-241653">
              <a:defRPr>
                <a:solidFill>
                  <a:schemeClr val="tx1"/>
                </a:solidFill>
                <a:latin typeface="Arial" charset="0"/>
              </a:defRPr>
            </a:lvl4pPr>
            <a:lvl5pPr marL="2174878" indent="-241653">
              <a:defRPr>
                <a:solidFill>
                  <a:schemeClr val="tx1"/>
                </a:solidFill>
                <a:latin typeface="Arial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B35C07A-7B36-4E55-A465-5E90D454806C}" type="slidenum">
              <a:rPr lang="en-US"/>
              <a:pPr/>
              <a:t>8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2F3C3B-44B7-4948-832A-EC2C3DC8565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7/5/2020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1ED081-B231-4CEC-A13D-E325079A9B3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3F414F41-6618-4C0B-99FF-6EF85DD706C0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Book Of Revelation (19)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07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4092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7207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6928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1477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609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0740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4913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7437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582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5346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7794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4983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2154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4901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785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6841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2FA3C6-7C60-430F-B028-42B5104B86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73215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holylandphotos.org/browse.asp?s=1,3,7,20,82&amp;img=TWNATY01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D927B-E843-462E-9476-E45B6FC0D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95" y="1905000"/>
            <a:ext cx="8533811" cy="2086725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Study Of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Book Of Revelation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84570-74C7-4D91-8578-009947D53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" y="4648918"/>
            <a:ext cx="7696200" cy="424732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July 5,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796AF-6424-41FA-BBC3-01A62FCD2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2085DC-C5DD-4A28-94F6-F9F029BCA1AE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8636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AutoShape 3"/>
          <p:cNvSpPr>
            <a:spLocks noChangeArrowheads="1"/>
          </p:cNvSpPr>
          <p:nvPr/>
        </p:nvSpPr>
        <p:spPr bwMode="auto">
          <a:xfrm>
            <a:off x="2506522" y="444668"/>
            <a:ext cx="416004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Tolerant Church</a:t>
            </a:r>
            <a:endParaRPr kumimoji="0" lang="en-US" altLang="en-US" sz="3600" b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114692" name="Text Box 4"/>
          <p:cNvSpPr txBox="1">
            <a:spLocks noChangeArrowheads="1"/>
          </p:cNvSpPr>
          <p:nvPr/>
        </p:nvSpPr>
        <p:spPr bwMode="auto">
          <a:xfrm>
            <a:off x="1249373" y="1828800"/>
            <a:ext cx="6680034" cy="62895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marL="571500" marR="0" lvl="0" indent="-57150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Messenger (verses 18, 23)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514CADD-B686-452C-BF59-4187689E2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559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46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4" name="Text Box 4"/>
          <p:cNvSpPr txBox="1">
            <a:spLocks noChangeArrowheads="1"/>
          </p:cNvSpPr>
          <p:nvPr/>
        </p:nvSpPr>
        <p:spPr bwMode="auto">
          <a:xfrm>
            <a:off x="629238" y="762000"/>
            <a:ext cx="7897210" cy="69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857250" marR="0" lvl="0" indent="-857250" algn="ct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Messenger (verses 18, 23)</a:t>
            </a:r>
          </a:p>
        </p:txBody>
      </p:sp>
      <p:sp>
        <p:nvSpPr>
          <p:cNvPr id="143365" name="Text Box 5"/>
          <p:cNvSpPr txBox="1">
            <a:spLocks noChangeArrowheads="1"/>
          </p:cNvSpPr>
          <p:nvPr/>
        </p:nvSpPr>
        <p:spPr bwMode="auto">
          <a:xfrm>
            <a:off x="648092" y="1905000"/>
            <a:ext cx="7897210" cy="290848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marR="0" lvl="0" indent="-51435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Son of God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deity, God, Judge (verse 18)</a:t>
            </a:r>
          </a:p>
          <a:p>
            <a:pPr marL="514350" marR="0" lvl="0" indent="-51435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Eyes like a flame of fire 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(verse 18)</a:t>
            </a:r>
            <a:endParaRPr kumimoji="0" lang="en-US" altLang="en-US" sz="2800" b="1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971550" marR="0" lvl="1" indent="-51435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May refer to his anger when saw the problems</a:t>
            </a:r>
          </a:p>
          <a:p>
            <a:pPr marL="971550" marR="0" lvl="1" indent="-51435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May refer to penetrating nature of his vision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471F3A-B8C5-4595-A4CD-B70C773E0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6334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3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3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5" grpId="0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4" name="Text Box 4"/>
          <p:cNvSpPr txBox="1">
            <a:spLocks noChangeArrowheads="1"/>
          </p:cNvSpPr>
          <p:nvPr/>
        </p:nvSpPr>
        <p:spPr bwMode="auto">
          <a:xfrm>
            <a:off x="685800" y="762000"/>
            <a:ext cx="7897210" cy="69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857250" marR="0" lvl="0" indent="-857250" algn="ct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Messenger (verses 18, 23)</a:t>
            </a:r>
          </a:p>
        </p:txBody>
      </p:sp>
      <p:sp>
        <p:nvSpPr>
          <p:cNvPr id="143365" name="Text Box 5"/>
          <p:cNvSpPr txBox="1">
            <a:spLocks noChangeArrowheads="1"/>
          </p:cNvSpPr>
          <p:nvPr/>
        </p:nvSpPr>
        <p:spPr bwMode="auto">
          <a:xfrm>
            <a:off x="685800" y="1905000"/>
            <a:ext cx="7897210" cy="298543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marR="0" lvl="0" indent="-51435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Son of God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deity, God, Judge (verse 18)</a:t>
            </a:r>
          </a:p>
          <a:p>
            <a:pPr marL="514350" marR="0" lvl="0" indent="-51435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Eyes like a flame of fire 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(verse 18)</a:t>
            </a:r>
            <a:endParaRPr kumimoji="0" lang="en-US" altLang="en-US" sz="2800" b="1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14350" marR="0" lvl="0" indent="-51435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lphaUcPeriod" startAt="3"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Feet like fine brass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(verse 18)</a:t>
            </a:r>
          </a:p>
          <a:p>
            <a:pPr marL="971550" marR="0" lvl="1" indent="-51435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Firmness of his stand against sin and error</a:t>
            </a:r>
          </a:p>
          <a:p>
            <a:pPr marL="971550" marR="0" lvl="1" indent="-51435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beauty of his stand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AF068F-7192-42E6-A8A0-770237D9E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688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3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3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4" name="Text Box 4"/>
          <p:cNvSpPr txBox="1">
            <a:spLocks noChangeArrowheads="1"/>
          </p:cNvSpPr>
          <p:nvPr/>
        </p:nvSpPr>
        <p:spPr bwMode="auto">
          <a:xfrm>
            <a:off x="638665" y="762000"/>
            <a:ext cx="7897210" cy="69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857250" marR="0" lvl="0" indent="-857250" algn="ct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Messenger (verses 18, 23)</a:t>
            </a:r>
          </a:p>
        </p:txBody>
      </p:sp>
      <p:sp>
        <p:nvSpPr>
          <p:cNvPr id="143365" name="Text Box 5"/>
          <p:cNvSpPr txBox="1">
            <a:spLocks noChangeArrowheads="1"/>
          </p:cNvSpPr>
          <p:nvPr/>
        </p:nvSpPr>
        <p:spPr bwMode="auto">
          <a:xfrm>
            <a:off x="648092" y="1905000"/>
            <a:ext cx="7897210" cy="30623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marR="0" lvl="0" indent="-51435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Son of God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deity, God, Judge (verse 18)</a:t>
            </a:r>
          </a:p>
          <a:p>
            <a:pPr marL="514350" marR="0" lvl="0" indent="-51435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Eyes like a flame of fire 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(verse 18)</a:t>
            </a:r>
            <a:endParaRPr kumimoji="0" lang="en-US" altLang="en-US" sz="2800" b="1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14350" marR="0" lvl="0" indent="-51435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lphaUcPeriod" startAt="3"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Feet like fine brass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(verse 18)</a:t>
            </a:r>
          </a:p>
          <a:p>
            <a:pPr marL="514350" marR="0" lvl="0" indent="-51435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lphaUcPeriod" startAt="3"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Searches the mind and heart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(verse 23)</a:t>
            </a:r>
          </a:p>
          <a:p>
            <a:pPr marL="971550" marR="0" lvl="1" indent="-51435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Knows all</a:t>
            </a:r>
          </a:p>
          <a:p>
            <a:pPr marL="971550" marR="0" lvl="1" indent="-51435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Examines fully before judgment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204A700-6654-4B88-B589-7C4D8029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0492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3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3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AutoShape 3"/>
          <p:cNvSpPr>
            <a:spLocks noChangeArrowheads="1"/>
          </p:cNvSpPr>
          <p:nvPr/>
        </p:nvSpPr>
        <p:spPr bwMode="auto">
          <a:xfrm>
            <a:off x="2497095" y="444668"/>
            <a:ext cx="416004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Tolerant Church</a:t>
            </a:r>
            <a:endParaRPr kumimoji="0" lang="en-US" altLang="en-US" sz="3600" b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114692" name="Text Box 4"/>
          <p:cNvSpPr txBox="1">
            <a:spLocks noChangeArrowheads="1"/>
          </p:cNvSpPr>
          <p:nvPr/>
        </p:nvSpPr>
        <p:spPr bwMode="auto">
          <a:xfrm>
            <a:off x="1258793" y="1828800"/>
            <a:ext cx="6680034" cy="1219886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marL="571500" marR="0" lvl="0" indent="-57150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Messenger (verses 18, 23)</a:t>
            </a:r>
          </a:p>
          <a:p>
            <a:pPr marL="571500" marR="0" lvl="0" indent="-57150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Strength (verse 19)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4942DEB-1990-4B48-A2F1-E1BDE04FB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3297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4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4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4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Rectangle 3"/>
          <p:cNvSpPr>
            <a:spLocks noChangeArrowheads="1"/>
          </p:cNvSpPr>
          <p:nvPr/>
        </p:nvSpPr>
        <p:spPr bwMode="auto">
          <a:xfrm>
            <a:off x="590746" y="685800"/>
            <a:ext cx="8001000" cy="763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57250" marR="0" lvl="0" indent="-857250" algn="ct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Strength (verse 19)</a:t>
            </a:r>
          </a:p>
        </p:txBody>
      </p:sp>
      <p:sp>
        <p:nvSpPr>
          <p:cNvPr id="144388" name="Text Box 4"/>
          <p:cNvSpPr txBox="1">
            <a:spLocks noChangeArrowheads="1"/>
          </p:cNvSpPr>
          <p:nvPr/>
        </p:nvSpPr>
        <p:spPr bwMode="auto">
          <a:xfrm>
            <a:off x="581319" y="1590974"/>
            <a:ext cx="8001000" cy="521989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marR="0" lvl="0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Works – 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Active, busy, doing, etc.</a:t>
            </a:r>
          </a:p>
          <a:p>
            <a:pPr marL="514350" lvl="0" indent="-5143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Love – 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God, truth, </a:t>
            </a: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others.</a:t>
            </a:r>
            <a:b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Matthew 22:37-40</a:t>
            </a:r>
          </a:p>
          <a:p>
            <a:pPr marL="914400" lvl="1" indent="-4572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To love God means that one keeps His commandments. 1 John 5:3; John 14:15; 15:14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Service – 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Serving God and others (from love</a:t>
            </a: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) 1 John 3:17-18; 4:20-21; Galatians 5:6; John 13:4-17</a:t>
            </a:r>
          </a:p>
          <a:p>
            <a:pPr marL="514350" lvl="0" indent="-5143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Faith – 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Belief, reaction to word, </a:t>
            </a: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obedience Romans 10:17; James 2:14-24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180A056-3899-47CD-8396-E8FC96158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900" b="1" i="0" u="none" strike="noStrike" kern="1200" cap="none" spc="0" normalizeH="0" baseline="0" noProof="0" dirty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7212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4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4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4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4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4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4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4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4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4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4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4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4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4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4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4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Rectangle 3"/>
          <p:cNvSpPr>
            <a:spLocks noChangeArrowheads="1"/>
          </p:cNvSpPr>
          <p:nvPr/>
        </p:nvSpPr>
        <p:spPr bwMode="auto">
          <a:xfrm>
            <a:off x="581319" y="685800"/>
            <a:ext cx="8001000" cy="763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57250" marR="0" lvl="0" indent="-857250" algn="ct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Strength (verse 19)</a:t>
            </a:r>
          </a:p>
        </p:txBody>
      </p:sp>
      <p:sp>
        <p:nvSpPr>
          <p:cNvPr id="144388" name="Text Box 4"/>
          <p:cNvSpPr txBox="1">
            <a:spLocks noChangeArrowheads="1"/>
          </p:cNvSpPr>
          <p:nvPr/>
        </p:nvSpPr>
        <p:spPr bwMode="auto">
          <a:xfrm>
            <a:off x="320516" y="1828800"/>
            <a:ext cx="8525759" cy="306545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lvl="0" indent="-5143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lphaUcPeriod" startAt="5"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Patience – 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Perseverance, </a:t>
            </a: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steadfast.</a:t>
            </a:r>
            <a:b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Romans 5:3-5; James 1:2-4; Hebrews 10:35-39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lphaUcPeriod" startAt="5"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Last greater than first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</a:t>
            </a:r>
          </a:p>
          <a:p>
            <a:pPr marL="971550" marR="0" lvl="1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Grown, progressed.</a:t>
            </a:r>
          </a:p>
          <a:p>
            <a:pPr marL="971550" marR="0" lvl="1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Doing more now than had at first (often it is just the opposite).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9AB7FD1-12AD-4551-B6CB-E16BDE046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8385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4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4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4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4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4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4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4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4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4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4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4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4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AutoShape 3"/>
          <p:cNvSpPr>
            <a:spLocks noChangeArrowheads="1"/>
          </p:cNvSpPr>
          <p:nvPr/>
        </p:nvSpPr>
        <p:spPr bwMode="auto">
          <a:xfrm>
            <a:off x="2491975" y="444668"/>
            <a:ext cx="41600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Tolerant Church</a:t>
            </a:r>
            <a:endParaRPr kumimoji="0" lang="en-US" altLang="en-US" sz="3600" b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114692" name="Text Box 4"/>
          <p:cNvSpPr txBox="1">
            <a:spLocks noChangeArrowheads="1"/>
          </p:cNvSpPr>
          <p:nvPr/>
        </p:nvSpPr>
        <p:spPr bwMode="auto">
          <a:xfrm>
            <a:off x="1244242" y="1828800"/>
            <a:ext cx="6680034" cy="181081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marL="571500" marR="0" lvl="0" indent="-57150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Messenger (verses 18, 23)</a:t>
            </a:r>
          </a:p>
          <a:p>
            <a:pPr marL="571500" marR="0" lvl="0" indent="-57150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Strength (verse 19)</a:t>
            </a:r>
          </a:p>
          <a:p>
            <a:pPr marL="571500" marR="0" lvl="0" indent="-57150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Weakness (verse 20)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4681615-D0A1-467A-89D0-7DE905723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7442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4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4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4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1" name="Rectangle 3"/>
          <p:cNvSpPr>
            <a:spLocks noChangeArrowheads="1"/>
          </p:cNvSpPr>
          <p:nvPr/>
        </p:nvSpPr>
        <p:spPr bwMode="auto">
          <a:xfrm>
            <a:off x="581319" y="757443"/>
            <a:ext cx="8001000" cy="69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57250" marR="0" lvl="0" indent="-857250" algn="ct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Weakness (verse 20)</a:t>
            </a:r>
          </a:p>
        </p:txBody>
      </p:sp>
      <p:sp>
        <p:nvSpPr>
          <p:cNvPr id="145412" name="Text Box 4"/>
          <p:cNvSpPr txBox="1">
            <a:spLocks noChangeArrowheads="1"/>
          </p:cNvSpPr>
          <p:nvPr/>
        </p:nvSpPr>
        <p:spPr bwMode="auto">
          <a:xfrm>
            <a:off x="1588418" y="2314575"/>
            <a:ext cx="5991226" cy="286232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>
                <a:alpha val="50000"/>
              </a:srgbClr>
            </a:outerShdw>
          </a:effectLst>
        </p:spPr>
        <p:txBody>
          <a:bodyPr wrap="square">
            <a:spAutoFit/>
          </a:bodyPr>
          <a:lstStyle/>
          <a:p>
            <a:pPr lvl="0" algn="ctr" defTabSz="91440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Tolerant</a:t>
            </a:r>
          </a:p>
          <a:p>
            <a:pPr lvl="0" algn="ctr" defTabSz="914400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Notwithstanding I have a few things against thee</a:t>
            </a:r>
            <a:r>
              <a:rPr lang="en-US" altLang="en-US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…”</a:t>
            </a:r>
            <a:r>
              <a:rPr lang="en-US" alt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KJV</a:t>
            </a:r>
            <a:endParaRPr kumimoji="0" lang="en-US" altLang="en-US" sz="4000" b="1" i="1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0D3DD52-14B6-4C55-AFFC-2737C9BE1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6853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4" name="Text Box 4"/>
          <p:cNvSpPr txBox="1">
            <a:spLocks noChangeArrowheads="1"/>
          </p:cNvSpPr>
          <p:nvPr/>
        </p:nvSpPr>
        <p:spPr bwMode="auto">
          <a:xfrm>
            <a:off x="609600" y="609600"/>
            <a:ext cx="7924800" cy="7016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Jezebel</a:t>
            </a:r>
          </a:p>
        </p:txBody>
      </p:sp>
      <p:sp>
        <p:nvSpPr>
          <p:cNvPr id="148485" name="Text Box 5"/>
          <p:cNvSpPr txBox="1">
            <a:spLocks noChangeArrowheads="1"/>
          </p:cNvSpPr>
          <p:nvPr/>
        </p:nvSpPr>
        <p:spPr bwMode="auto">
          <a:xfrm>
            <a:off x="400834" y="1525489"/>
            <a:ext cx="8343900" cy="526297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455F51"/>
              </a:buClr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Revelation 2:20, </a:t>
            </a: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“… that thou sufferest the woman Jezebel”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Wicked wife of wicked king Ahab (1 Kings 21:25)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Daughter of Ethbaal, king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of the Sidonians, and a worshipper of Baal.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altLang="en-US" sz="2800" b="1" baseline="0" dirty="0">
                <a:latin typeface="Arial" panose="020B0604020202020204" pitchFamily="34" charset="0"/>
                <a:cs typeface="Arial" panose="020B0604020202020204" pitchFamily="34" charset="0"/>
              </a:rPr>
              <a:t>Supported</a:t>
            </a: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450 prophets of Baal. 1 Kings 18-19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Eaten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by dogs. 1 Kings 21:23; 2 Kings 9:10; </a:t>
            </a:r>
            <a:b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Kings 9:33-35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07492D-6FD3-4C37-BA58-BEA7D1B30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3484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8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8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8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8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8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8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8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8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8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8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8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8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8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8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8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094497" y="470208"/>
            <a:ext cx="6878806" cy="138499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“Letter to the Church at Thyatira”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Church That Was Tolerant.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400" i="1" kern="0" dirty="0">
                <a:latin typeface="Arial" panose="020B0604020202020204" pitchFamily="34" charset="0"/>
                <a:cs typeface="Arial" panose="020B0604020202020204" pitchFamily="34" charset="0"/>
              </a:rPr>
              <a:t>Doctrinal and Moral Compromise.</a:t>
            </a:r>
            <a:endParaRPr kumimoji="0" lang="en-US" altLang="en-US" sz="2400" b="0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870008" y="1981200"/>
            <a:ext cx="7425573" cy="324415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744538" marR="0" lvl="1" indent="-571500" algn="l" defTabSz="152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>
                <a:tab pos="457200" algn="l"/>
              </a:tabLst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Identification of the Author (verse 18)</a:t>
            </a:r>
          </a:p>
          <a:p>
            <a:pPr marL="744538" marR="0" lvl="1" indent="-571500" algn="l" defTabSz="152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>
                <a:tab pos="457200" algn="l"/>
              </a:tabLst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Commendation (verse 19)</a:t>
            </a:r>
          </a:p>
          <a:p>
            <a:pPr marL="744538" marR="0" lvl="1" indent="-571500" algn="l" defTabSz="152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>
                <a:tab pos="457200" algn="l"/>
              </a:tabLst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Condemnation (verses 20-21)</a:t>
            </a:r>
          </a:p>
          <a:p>
            <a:pPr marL="744538" marR="0" lvl="1" indent="-571500" algn="l" defTabSz="152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>
                <a:tab pos="457200" algn="l"/>
              </a:tabLst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Plea to Repent (verses 22-23)</a:t>
            </a:r>
          </a:p>
          <a:p>
            <a:pPr marL="744538" marR="0" lvl="1" indent="-571500" algn="l" defTabSz="152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>
                <a:tab pos="457200" algn="l"/>
              </a:tabLst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Promise if they Overcome (verses 24-29)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0779C3D-791C-4888-9464-94E7A3C3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5950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4" name="Text Box 4"/>
          <p:cNvSpPr txBox="1">
            <a:spLocks noChangeArrowheads="1"/>
          </p:cNvSpPr>
          <p:nvPr/>
        </p:nvSpPr>
        <p:spPr bwMode="auto">
          <a:xfrm>
            <a:off x="609600" y="609600"/>
            <a:ext cx="7924800" cy="7016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Jezebel</a:t>
            </a:r>
          </a:p>
        </p:txBody>
      </p:sp>
      <p:sp>
        <p:nvSpPr>
          <p:cNvPr id="148485" name="Text Box 5"/>
          <p:cNvSpPr txBox="1">
            <a:spLocks noChangeArrowheads="1"/>
          </p:cNvSpPr>
          <p:nvPr/>
        </p:nvSpPr>
        <p:spPr bwMode="auto">
          <a:xfrm>
            <a:off x="476250" y="1525489"/>
            <a:ext cx="8191500" cy="353943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455F51"/>
              </a:buClr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Revelation 2:20, </a:t>
            </a: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“… that thou sufferest the woman Jezebel”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Here used symbolically like </a:t>
            </a: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Balaam</a:t>
            </a: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(2:14)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May refer to a faction within the church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May refer to a woman who had evil influence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Claimed to be a prophetess – but was not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07492D-6FD3-4C37-BA58-BEA7D1B30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9315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8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8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8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8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8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8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8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8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8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8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8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8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8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8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8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ChangeArrowheads="1"/>
          </p:cNvSpPr>
          <p:nvPr/>
        </p:nvSpPr>
        <p:spPr bwMode="auto">
          <a:xfrm>
            <a:off x="593834" y="690562"/>
            <a:ext cx="8001000" cy="69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III. The Weakness (verse 20)</a:t>
            </a:r>
          </a:p>
        </p:txBody>
      </p:sp>
      <p:sp>
        <p:nvSpPr>
          <p:cNvPr id="149507" name="Text Box 3"/>
          <p:cNvSpPr txBox="1">
            <a:spLocks noChangeArrowheads="1"/>
          </p:cNvSpPr>
          <p:nvPr/>
        </p:nvSpPr>
        <p:spPr bwMode="auto">
          <a:xfrm>
            <a:off x="2679907" y="1600200"/>
            <a:ext cx="3810000" cy="70167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1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Tolerant</a:t>
            </a:r>
          </a:p>
        </p:txBody>
      </p:sp>
      <p:sp>
        <p:nvSpPr>
          <p:cNvPr id="149508" name="Text Box 4"/>
          <p:cNvSpPr txBox="1">
            <a:spLocks noChangeArrowheads="1"/>
          </p:cNvSpPr>
          <p:nvPr/>
        </p:nvSpPr>
        <p:spPr bwMode="auto">
          <a:xfrm>
            <a:off x="476413" y="2436876"/>
            <a:ext cx="8235841" cy="306545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marR="0" lvl="0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Jezebel was allowed (tolerated NASV)</a:t>
            </a:r>
          </a:p>
          <a:p>
            <a:pPr marL="971550" marR="0" lvl="1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 doing so themselves – but tolerate it!</a:t>
            </a:r>
          </a:p>
          <a:p>
            <a:pPr marL="971550" marR="0" lvl="1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Could have been stopped – but nothing was done!</a:t>
            </a:r>
          </a:p>
          <a:p>
            <a:pPr marL="971550" lvl="1" indent="-5143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Condemned for not taking action</a:t>
            </a:r>
            <a:r>
              <a:rPr lang="en-US" altLang="en-US" sz="2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br>
              <a:rPr lang="en-US" altLang="en-US" sz="2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Thessalonians 3:6; 1 Corinthians 5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0C45E6-9778-4F8F-9D57-34C0C83CE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6783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9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9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9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9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9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9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9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9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9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9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9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9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8" grpId="0" build="p" bldLvl="3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ChangeArrowheads="1"/>
          </p:cNvSpPr>
          <p:nvPr/>
        </p:nvSpPr>
        <p:spPr bwMode="auto">
          <a:xfrm>
            <a:off x="593834" y="690562"/>
            <a:ext cx="8001000" cy="69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III. The Weakness (verse 20)</a:t>
            </a:r>
          </a:p>
        </p:txBody>
      </p:sp>
      <p:sp>
        <p:nvSpPr>
          <p:cNvPr id="149507" name="Text Box 3"/>
          <p:cNvSpPr txBox="1">
            <a:spLocks noChangeArrowheads="1"/>
          </p:cNvSpPr>
          <p:nvPr/>
        </p:nvSpPr>
        <p:spPr bwMode="auto">
          <a:xfrm>
            <a:off x="2679907" y="1600200"/>
            <a:ext cx="3810000" cy="70167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1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Tolerant</a:t>
            </a:r>
          </a:p>
        </p:txBody>
      </p:sp>
      <p:sp>
        <p:nvSpPr>
          <p:cNvPr id="149508" name="Text Box 4"/>
          <p:cNvSpPr txBox="1">
            <a:spLocks noChangeArrowheads="1"/>
          </p:cNvSpPr>
          <p:nvPr/>
        </p:nvSpPr>
        <p:spPr bwMode="auto">
          <a:xfrm>
            <a:off x="593834" y="2436876"/>
            <a:ext cx="8001000" cy="405649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marR="0" lvl="0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Jezebel was allowed</a:t>
            </a:r>
          </a:p>
          <a:p>
            <a:pPr marL="514350" marR="0" lvl="0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 was allowed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971550" marR="0" lvl="1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Teach Christians to commit adultery</a:t>
            </a:r>
          </a:p>
          <a:p>
            <a:pPr marL="971550" lvl="1" indent="-5143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Perhaps: by joining the trade guilds (with its sacrifices to idols</a:t>
            </a: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cf. 1 Corinthians 6, 8, and 10; Acts 15:20, 29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marR="0" lvl="1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 evidence that they </a:t>
            </a: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just quit</a:t>
            </a: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048CFA2-6BBB-409E-8315-A30DD2A28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3828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9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9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9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9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9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9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9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9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9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9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9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9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6" name="Text Box 4"/>
          <p:cNvSpPr txBox="1">
            <a:spLocks noChangeArrowheads="1"/>
          </p:cNvSpPr>
          <p:nvPr/>
        </p:nvSpPr>
        <p:spPr bwMode="auto">
          <a:xfrm>
            <a:off x="609600" y="685800"/>
            <a:ext cx="7924800" cy="490903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woman (or faction) referred to as Jezebel had not quit the church at Thyatira, and was not encouraging others to quit the church … Many there are who would not think of quitting the church altogether, but who compromise with the devil on first one thing and then another</a:t>
            </a:r>
            <a:r>
              <a:rPr kumimoji="0" lang="en-US" alt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Bobby Duncan, 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Spiritual Sword,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29:1, October 1997, Page 25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22FEADD-E8FE-482B-AFA0-B2304F9C6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7276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ChangeArrowheads="1"/>
          </p:cNvSpPr>
          <p:nvPr/>
        </p:nvSpPr>
        <p:spPr bwMode="auto">
          <a:xfrm>
            <a:off x="593834" y="690562"/>
            <a:ext cx="8001000" cy="69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III. The Weakness (verse 20)</a:t>
            </a:r>
          </a:p>
        </p:txBody>
      </p:sp>
      <p:sp>
        <p:nvSpPr>
          <p:cNvPr id="149507" name="Text Box 3"/>
          <p:cNvSpPr txBox="1">
            <a:spLocks noChangeArrowheads="1"/>
          </p:cNvSpPr>
          <p:nvPr/>
        </p:nvSpPr>
        <p:spPr bwMode="auto">
          <a:xfrm>
            <a:off x="2689334" y="1600200"/>
            <a:ext cx="3810000" cy="70167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1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Tolerant</a:t>
            </a:r>
          </a:p>
        </p:txBody>
      </p:sp>
      <p:sp>
        <p:nvSpPr>
          <p:cNvPr id="149508" name="Text Box 4"/>
          <p:cNvSpPr txBox="1">
            <a:spLocks noChangeArrowheads="1"/>
          </p:cNvSpPr>
          <p:nvPr/>
        </p:nvSpPr>
        <p:spPr bwMode="auto">
          <a:xfrm>
            <a:off x="593834" y="2436876"/>
            <a:ext cx="8001000" cy="34840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marR="0" lvl="0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Jezebel was allowed</a:t>
            </a:r>
          </a:p>
          <a:p>
            <a:pPr marL="514350" marR="0" lvl="0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 was allowed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971550" marR="0" lvl="1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Teach Christians to commit adultery</a:t>
            </a:r>
          </a:p>
          <a:p>
            <a:pPr marL="971550" marR="0" lvl="1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Perhaps: by joining the trade guilds (with its sacrifices to idols)</a:t>
            </a:r>
          </a:p>
          <a:p>
            <a:pPr marL="971550" marR="0" lvl="1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 evidence that they </a:t>
            </a:r>
            <a:r>
              <a:rPr kumimoji="0" lang="en-US" alt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just quit</a:t>
            </a:r>
            <a:r>
              <a:rPr kumimoji="0" lang="en-US" alt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</a:t>
            </a:r>
          </a:p>
          <a:p>
            <a:pPr marL="971550" marR="0" lvl="1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church had allowed all this to happen!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AE907D-60DE-4A03-A7FE-B250CC226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69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9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9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9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ChangeArrowheads="1"/>
          </p:cNvSpPr>
          <p:nvPr/>
        </p:nvSpPr>
        <p:spPr bwMode="auto">
          <a:xfrm>
            <a:off x="593834" y="577438"/>
            <a:ext cx="8001000" cy="69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III. The Weakness (verse 20)</a:t>
            </a:r>
          </a:p>
        </p:txBody>
      </p:sp>
      <p:sp>
        <p:nvSpPr>
          <p:cNvPr id="149507" name="Text Box 3"/>
          <p:cNvSpPr txBox="1">
            <a:spLocks noChangeArrowheads="1"/>
          </p:cNvSpPr>
          <p:nvPr/>
        </p:nvSpPr>
        <p:spPr bwMode="auto">
          <a:xfrm>
            <a:off x="2689334" y="1279682"/>
            <a:ext cx="3810000" cy="70167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1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Tolerant</a:t>
            </a:r>
          </a:p>
        </p:txBody>
      </p:sp>
      <p:sp>
        <p:nvSpPr>
          <p:cNvPr id="149508" name="Text Box 4"/>
          <p:cNvSpPr txBox="1">
            <a:spLocks noChangeArrowheads="1"/>
          </p:cNvSpPr>
          <p:nvPr/>
        </p:nvSpPr>
        <p:spPr bwMode="auto">
          <a:xfrm>
            <a:off x="255509" y="1985180"/>
            <a:ext cx="8667750" cy="483209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marR="0" lvl="0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Jezebel was allowed</a:t>
            </a:r>
          </a:p>
          <a:p>
            <a:pPr marL="514350" marR="0" lvl="0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 was allowed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14350" marR="0" lvl="0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church bore some responsibility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971550" lvl="1" indent="-5143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God held the church responsible for its </a:t>
            </a: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members. We need the constant presence of others who will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reprove, rebuke, and exhort</a:t>
            </a: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(2 Timothy 4:2).</a:t>
            </a:r>
            <a:endParaRPr kumimoji="0" lang="en-US" altLang="en-US" sz="2800" b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Blame is not just on Jezebel, but on the church</a:t>
            </a: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! Philippians 2:15-16; 2 Corinthians 6:14-18; 3 John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49F9FAD-257C-4445-8339-35F418394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en-US" sz="900" b="1" i="0" u="none" strike="noStrike" kern="1200" cap="none" spc="0" normalizeH="0" baseline="0" noProof="0" dirty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8083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9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9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9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9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9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9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9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9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9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AutoShape 3"/>
          <p:cNvSpPr>
            <a:spLocks noChangeArrowheads="1"/>
          </p:cNvSpPr>
          <p:nvPr/>
        </p:nvSpPr>
        <p:spPr bwMode="auto">
          <a:xfrm>
            <a:off x="2491975" y="444668"/>
            <a:ext cx="41600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Tolerant Church</a:t>
            </a:r>
            <a:endParaRPr kumimoji="0" lang="en-US" altLang="en-US" sz="3600" b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114692" name="Text Box 4"/>
          <p:cNvSpPr txBox="1">
            <a:spLocks noChangeArrowheads="1"/>
          </p:cNvSpPr>
          <p:nvPr/>
        </p:nvSpPr>
        <p:spPr bwMode="auto">
          <a:xfrm>
            <a:off x="324466" y="1828800"/>
            <a:ext cx="8367047" cy="181081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571500" marR="0" lvl="0" indent="-57150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Messenger (verses 18, 23)</a:t>
            </a:r>
          </a:p>
          <a:p>
            <a:pPr marL="571500" marR="0" lvl="0" indent="-57150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Strength (verse 19)</a:t>
            </a:r>
          </a:p>
          <a:p>
            <a:pPr marL="571500" marR="0" lvl="0" indent="-57150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Weakness (verse 20)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94AECF2-3714-486A-A646-E1D4F3966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730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4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AutoShape 3"/>
          <p:cNvSpPr>
            <a:spLocks noChangeArrowheads="1"/>
          </p:cNvSpPr>
          <p:nvPr/>
        </p:nvSpPr>
        <p:spPr bwMode="auto">
          <a:xfrm>
            <a:off x="2491975" y="444668"/>
            <a:ext cx="41600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Tolerant Church</a:t>
            </a:r>
            <a:endParaRPr kumimoji="0" lang="en-US" altLang="en-US" sz="3600" b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114692" name="Text Box 4"/>
          <p:cNvSpPr txBox="1">
            <a:spLocks noChangeArrowheads="1"/>
          </p:cNvSpPr>
          <p:nvPr/>
        </p:nvSpPr>
        <p:spPr bwMode="auto">
          <a:xfrm>
            <a:off x="122548" y="1828796"/>
            <a:ext cx="8870623" cy="476547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lvl="0" defTabSz="91440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IV. The Warning (verses 21-23</a:t>
            </a: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Revelation 2:22-23, </a:t>
            </a:r>
            <a:r>
              <a:rPr lang="en-US" alt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“Behold, I cast her into a bed, and them that commit adultery with her into great tribulation, except they repent of her works. And I will kill her children with death; and all the churches shall know that I am he that searcheth the reins and hearts: and I will give unto each one of you according to your works.”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94AECF2-3714-486A-A646-E1D4F3966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82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4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4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4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4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6" name="Text Box 4"/>
          <p:cNvSpPr txBox="1">
            <a:spLocks noChangeArrowheads="1"/>
          </p:cNvSpPr>
          <p:nvPr/>
        </p:nvSpPr>
        <p:spPr bwMode="auto">
          <a:xfrm>
            <a:off x="533400" y="1752600"/>
            <a:ext cx="8077200" cy="500444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marR="0" lvl="0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Rejected opportunities and refused to repent 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(verse 21)</a:t>
            </a:r>
          </a:p>
          <a:p>
            <a:pPr marL="514350" lvl="0" indent="-5143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Faces judgment 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(verse 23</a:t>
            </a: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); just and certain </a:t>
            </a:r>
            <a:b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2 Corinthians 5:10; Romans 2:6; 14:10-12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Punishment 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(verses 22-23)</a:t>
            </a:r>
          </a:p>
          <a:p>
            <a:pPr marL="971550" marR="0" lvl="1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Sickbed</a:t>
            </a:r>
          </a:p>
          <a:p>
            <a:pPr marL="971550" marR="0" lvl="1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Tribulation</a:t>
            </a:r>
          </a:p>
          <a:p>
            <a:pPr marL="971550" marR="0" lvl="1" indent="-514350" algn="l" defTabSz="4572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Kill children with death</a:t>
            </a:r>
          </a:p>
          <a:p>
            <a:pPr marL="514350" lvl="0" indent="-5143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kumimoji="0" lang="en-US" altLang="en-US" sz="28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choice was theirs 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(verse 22</a:t>
            </a: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) Galatians 6:7-8; Hebrews 13:4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435" name="Rectangle 3"/>
          <p:cNvSpPr>
            <a:spLocks noChangeArrowheads="1"/>
          </p:cNvSpPr>
          <p:nvPr/>
        </p:nvSpPr>
        <p:spPr bwMode="auto">
          <a:xfrm>
            <a:off x="533400" y="736600"/>
            <a:ext cx="8077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57250" marR="0" lvl="0" indent="-8572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Warning (verses 21-23)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21A5A92-C499-4533-A749-ECD6E4CAE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3325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6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6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6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6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6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6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6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6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6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6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6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6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6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6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6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6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6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6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6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6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6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6" grpId="0" build="p" bldLvl="5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2362200" y="16002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533400" y="517525"/>
            <a:ext cx="8077200" cy="115416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Letters To Seven Church of Asia</a:t>
            </a:r>
            <a:endParaRPr kumimoji="0" lang="en-US" altLang="en-US" sz="3200" b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(Revelation 2-3)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533400" y="2438400"/>
            <a:ext cx="8077200" cy="224676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tabLst>
                <a:tab pos="3508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3508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3508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3508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3508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0838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Some were </a:t>
            </a:r>
            <a:r>
              <a:rPr kumimoji="0" lang="en-US" altLang="en-US" sz="28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good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(Smyrna, Philadelphia)</a:t>
            </a:r>
          </a:p>
          <a:p>
            <a:pPr marL="227013" marR="0" lvl="0" indent="-227013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0838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Some were </a:t>
            </a:r>
            <a:r>
              <a:rPr kumimoji="0" lang="en-US" altLang="en-US" sz="28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good / bad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(Ephesus, Pergamum, Thyatira, Sardis)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0838" algn="l"/>
              </a:tabLst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One was </a:t>
            </a:r>
            <a:r>
              <a:rPr kumimoji="0" lang="en-US" altLang="en-US" sz="28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bad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(Laodicea)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462FCBC-19EA-4172-B360-6E11DD91E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4498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533400" y="1752600"/>
            <a:ext cx="990600" cy="990600"/>
          </a:xfrm>
          <a:prstGeom prst="ellipse">
            <a:avLst/>
          </a:prstGeom>
          <a:solidFill>
            <a:schemeClr val="tx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Good</a:t>
            </a:r>
          </a:p>
        </p:txBody>
      </p:sp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5257800" y="1752600"/>
            <a:ext cx="990600" cy="990600"/>
          </a:xfrm>
          <a:prstGeom prst="ellipse">
            <a:avLst/>
          </a:prstGeom>
          <a:solidFill>
            <a:schemeClr val="tx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Good</a:t>
            </a: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4076700" y="2057400"/>
            <a:ext cx="990600" cy="990600"/>
          </a:xfrm>
          <a:prstGeom prst="ellipse">
            <a:avLst/>
          </a:prstGeom>
          <a:solidFill>
            <a:schemeClr val="tx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Good/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Bad</a:t>
            </a:r>
          </a:p>
        </p:txBody>
      </p:sp>
      <p:sp>
        <p:nvSpPr>
          <p:cNvPr id="17416" name="Oval 8"/>
          <p:cNvSpPr>
            <a:spLocks noChangeArrowheads="1"/>
          </p:cNvSpPr>
          <p:nvPr/>
        </p:nvSpPr>
        <p:spPr bwMode="auto">
          <a:xfrm>
            <a:off x="7620000" y="1752600"/>
            <a:ext cx="990600" cy="990600"/>
          </a:xfrm>
          <a:prstGeom prst="ellipse">
            <a:avLst/>
          </a:prstGeom>
          <a:solidFill>
            <a:schemeClr val="tx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Good/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Bad</a:t>
            </a:r>
          </a:p>
        </p:txBody>
      </p:sp>
      <p:sp>
        <p:nvSpPr>
          <p:cNvPr id="17417" name="Oval 9"/>
          <p:cNvSpPr>
            <a:spLocks noChangeArrowheads="1"/>
          </p:cNvSpPr>
          <p:nvPr/>
        </p:nvSpPr>
        <p:spPr bwMode="auto">
          <a:xfrm>
            <a:off x="6438900" y="2057400"/>
            <a:ext cx="990600" cy="990600"/>
          </a:xfrm>
          <a:prstGeom prst="ellipse">
            <a:avLst/>
          </a:prstGeom>
          <a:solidFill>
            <a:schemeClr val="tx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Good/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Bad</a:t>
            </a:r>
          </a:p>
        </p:txBody>
      </p:sp>
      <p:sp>
        <p:nvSpPr>
          <p:cNvPr id="17418" name="Oval 10"/>
          <p:cNvSpPr>
            <a:spLocks noChangeArrowheads="1"/>
          </p:cNvSpPr>
          <p:nvPr/>
        </p:nvSpPr>
        <p:spPr bwMode="auto">
          <a:xfrm>
            <a:off x="2895600" y="1752600"/>
            <a:ext cx="990600" cy="990600"/>
          </a:xfrm>
          <a:prstGeom prst="ellipse">
            <a:avLst/>
          </a:prstGeom>
          <a:solidFill>
            <a:schemeClr val="tx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Good/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Bad</a:t>
            </a:r>
          </a:p>
        </p:txBody>
      </p:sp>
      <p:sp>
        <p:nvSpPr>
          <p:cNvPr id="17419" name="Oval 11"/>
          <p:cNvSpPr>
            <a:spLocks noChangeArrowheads="1"/>
          </p:cNvSpPr>
          <p:nvPr/>
        </p:nvSpPr>
        <p:spPr bwMode="auto">
          <a:xfrm>
            <a:off x="1714500" y="2057400"/>
            <a:ext cx="990600" cy="990600"/>
          </a:xfrm>
          <a:prstGeom prst="ellipse">
            <a:avLst/>
          </a:prstGeom>
          <a:solidFill>
            <a:schemeClr val="tx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Bad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533400" y="3276600"/>
            <a:ext cx="8001000" cy="267765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68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168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168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168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168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168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168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168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168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342900" marR="0" lvl="0" indent="-342900" algn="l" defTabSz="168275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Most of us would like to be in GOOD church (no condemnation)</a:t>
            </a:r>
          </a:p>
          <a:p>
            <a:pPr marL="342900" marR="0" lvl="0" indent="-342900" algn="l" defTabSz="168275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None of us would have anything to do with a BAD church (no commendation)</a:t>
            </a:r>
          </a:p>
          <a:p>
            <a:pPr marL="342900" marR="0" lvl="0" indent="-342900" algn="l" defTabSz="168275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Reality: may be in a church that is GOOD / BAD 	 (Some commendation and some condemnation)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533400" y="517525"/>
            <a:ext cx="8077200" cy="115416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Letters To Seven Church of Asia</a:t>
            </a:r>
            <a:endParaRPr kumimoji="0" lang="en-US" altLang="en-US" sz="3200" b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(Revelation 2-3)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606CEA-91CD-46DA-B004-720F092B1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4567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0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609599" y="743634"/>
            <a:ext cx="8001001" cy="127727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Church At Thyatira</a:t>
            </a:r>
            <a:endParaRPr kumimoji="0" lang="en-US" altLang="en-US" sz="3600" b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(Revelation 2:18-29)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609599" y="2209800"/>
            <a:ext cx="8001001" cy="9541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Get a letter – You have allowed the wicked to do their work!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4572000" y="3847335"/>
            <a:ext cx="4038600" cy="14465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wrap="squar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Church That Was Tolerant</a:t>
            </a:r>
          </a:p>
        </p:txBody>
      </p:sp>
      <p:sp>
        <p:nvSpPr>
          <p:cNvPr id="2" name="Folded Corner 1"/>
          <p:cNvSpPr/>
          <p:nvPr/>
        </p:nvSpPr>
        <p:spPr bwMode="auto">
          <a:xfrm rot="20823480">
            <a:off x="1077378" y="3674331"/>
            <a:ext cx="2589511" cy="2167116"/>
          </a:xfrm>
          <a:prstGeom prst="foldedCorner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Dear Thyatira,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 have a few things against you.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980303-71A1-40FB-83F0-0D8A2C15F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8449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3" grpId="0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9" name="Text Box 5"/>
          <p:cNvSpPr txBox="1">
            <a:spLocks noChangeArrowheads="1"/>
          </p:cNvSpPr>
          <p:nvPr/>
        </p:nvSpPr>
        <p:spPr bwMode="auto">
          <a:xfrm>
            <a:off x="1838324" y="486265"/>
            <a:ext cx="6877051" cy="632480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>
                <a:tab pos="228600" algn="l"/>
              </a:tabLst>
              <a:defRPr/>
            </a:pP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Longest and most difficult letter.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>
                <a:tab pos="228600" algn="l"/>
              </a:tabLst>
              <a:defRPr/>
            </a:pP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Little known about the city from the text.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>
                <a:tab pos="228600" algn="l"/>
              </a:tabLst>
              <a:defRPr/>
            </a:pPr>
            <a:r>
              <a:rPr lang="en-US" alt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Located on the road from Pergamum to Sardis.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>
                <a:tab pos="228600" algn="l"/>
              </a:tabLst>
              <a:defRPr/>
            </a:pPr>
            <a:r>
              <a:rPr lang="en-US" alt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Originally established as a military outpost.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>
                <a:tab pos="228600" algn="l"/>
              </a:tabLst>
              <a:defRPr/>
            </a:pP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Great trade center, wool, pottery,</a:t>
            </a:r>
            <a:r>
              <a:rPr kumimoji="0" lang="en-US" altLang="en-US" sz="27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and expensive dyes.</a:t>
            </a:r>
            <a:endParaRPr kumimoji="0" lang="en-US" altLang="en-US" sz="27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>
                <a:tab pos="228600" algn="l"/>
              </a:tabLst>
              <a:defRPr/>
            </a:pP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Lydia was from Thyatira (Acts 16:14).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>
                <a:tab pos="228600" algn="l"/>
              </a:tabLst>
              <a:defRPr/>
            </a:pPr>
            <a:r>
              <a:rPr lang="en-US" alt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Known for trade guilds. (Note: banquets, cf. 1 Peter 4:1-5)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4375" y="843964"/>
            <a:ext cx="838200" cy="501675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D30998A-3307-409F-B0F0-28F79116F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8069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80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133600" y="2960076"/>
            <a:ext cx="1219200" cy="2403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9006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809625" y="990600"/>
            <a:ext cx="3200400" cy="4358116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Thyatira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was situated in a fertile valley through which trade routes passed. Although damaged by an earthquake during the reign of Augustus, Thyatira was rebuilt with Roman help.</a:t>
            </a:r>
          </a:p>
        </p:txBody>
      </p:sp>
      <p:sp>
        <p:nvSpPr>
          <p:cNvPr id="96263" name="Text Box 7"/>
          <p:cNvSpPr txBox="1">
            <a:spLocks noChangeArrowheads="1"/>
          </p:cNvSpPr>
          <p:nvPr/>
        </p:nvSpPr>
        <p:spPr bwMode="auto">
          <a:xfrm>
            <a:off x="3642509" y="5748338"/>
            <a:ext cx="54260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Thyatira (modern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Akhisar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) has population of ~ 74,000</a:t>
            </a:r>
          </a:p>
        </p:txBody>
      </p:sp>
      <p:pic>
        <p:nvPicPr>
          <p:cNvPr id="7173" name="Picture 9" descr="img_pp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7225" y="990600"/>
            <a:ext cx="4676775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 Box 10"/>
          <p:cNvSpPr txBox="1">
            <a:spLocks noChangeArrowheads="1"/>
          </p:cNvSpPr>
          <p:nvPr/>
        </p:nvSpPr>
        <p:spPr bwMode="auto">
          <a:xfrm>
            <a:off x="4478215" y="5026269"/>
            <a:ext cx="4648200" cy="366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dirty="0">
                <a:latin typeface="Times New Roman" pitchFamily="18" charset="0"/>
              </a:rPr>
              <a:t>(courtesy of 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hlinkClick r:id="rId4" tooltip="click for reference"/>
              </a:rPr>
              <a:t>www.holylandphotos.org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56601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 autoUpdateAnimBg="0"/>
      <p:bldP spid="96263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AutoShape 3"/>
          <p:cNvSpPr>
            <a:spLocks noChangeArrowheads="1"/>
          </p:cNvSpPr>
          <p:nvPr/>
        </p:nvSpPr>
        <p:spPr bwMode="auto">
          <a:xfrm>
            <a:off x="2505346" y="520869"/>
            <a:ext cx="416004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Tolerant Church</a:t>
            </a:r>
            <a:endParaRPr kumimoji="0" lang="en-US" altLang="en-US" sz="3600" b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114692" name="Text Box 4"/>
          <p:cNvSpPr txBox="1">
            <a:spLocks noChangeArrowheads="1"/>
          </p:cNvSpPr>
          <p:nvPr/>
        </p:nvSpPr>
        <p:spPr bwMode="auto">
          <a:xfrm>
            <a:off x="1234819" y="1828800"/>
            <a:ext cx="6680034" cy="2992679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marL="571500" marR="0" lvl="0" indent="-57150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Messenger (verses 18, 23)</a:t>
            </a:r>
          </a:p>
          <a:p>
            <a:pPr marL="571500" marR="0" lvl="0" indent="-57150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Strength (verse 19)</a:t>
            </a:r>
          </a:p>
          <a:p>
            <a:pPr marL="571500" marR="0" lvl="0" indent="-57150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Weakness (verse 20)</a:t>
            </a:r>
          </a:p>
          <a:p>
            <a:pPr marL="571500" marR="0" lvl="0" indent="-57150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Warning (verses 21-23)</a:t>
            </a:r>
          </a:p>
          <a:p>
            <a:pPr marL="571500" marR="0" lvl="0" indent="-57150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Assurance (verses 24-29)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2:18-29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111D21E-F730-44A9-83E3-1509CF11E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205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4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4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4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4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4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4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4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4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4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46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46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46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46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46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46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2" grpId="0" uiExpand="1" build="p"/>
    </p:bld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2138</TotalTime>
  <Words>1412</Words>
  <Application>Microsoft Office PowerPoint</Application>
  <PresentationFormat>On-screen Show (4:3)</PresentationFormat>
  <Paragraphs>221</Paragraphs>
  <Slides>28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Arial Narrow</vt:lpstr>
      <vt:lpstr>Calibri</vt:lpstr>
      <vt:lpstr>Corbel</vt:lpstr>
      <vt:lpstr>Times New Roman</vt:lpstr>
      <vt:lpstr>Wingdings</vt:lpstr>
      <vt:lpstr>Depth</vt:lpstr>
      <vt:lpstr>A Study Of  The Book Of Revelation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36</cp:revision>
  <cp:lastPrinted>2020-07-08T02:30:24Z</cp:lastPrinted>
  <dcterms:created xsi:type="dcterms:W3CDTF">2020-06-28T13:55:38Z</dcterms:created>
  <dcterms:modified xsi:type="dcterms:W3CDTF">2020-07-08T02:30:27Z</dcterms:modified>
</cp:coreProperties>
</file>